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2" r:id="rId5"/>
    <p:sldId id="316" r:id="rId6"/>
    <p:sldId id="345" r:id="rId7"/>
    <p:sldId id="347" r:id="rId8"/>
    <p:sldId id="346" r:id="rId9"/>
    <p:sldId id="334" r:id="rId10"/>
    <p:sldId id="348" r:id="rId11"/>
    <p:sldId id="349" r:id="rId1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Rotar" initials="M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8A4"/>
    <a:srgbClr val="A1C3E4"/>
    <a:srgbClr val="002D66"/>
    <a:srgbClr val="00C3E4"/>
    <a:srgbClr val="A12626"/>
    <a:srgbClr val="E41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4674"/>
  </p:normalViewPr>
  <p:slideViewPr>
    <p:cSldViewPr snapToGrid="0" snapToObjects="1">
      <p:cViewPr>
        <p:scale>
          <a:sx n="78" d="100"/>
          <a:sy n="78" d="100"/>
        </p:scale>
        <p:origin x="-348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67DE3-5C62-4152-B322-1C9E2633E806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AE4CB-AA35-43CB-8C1A-BBA8D59AC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54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11D87B4-AD64-BF41-B9A6-414468AB694E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F890EE6-5B31-9547-96A7-BDE9D62C5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29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35D4BF-FB32-484D-8565-405277388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968" y="1122363"/>
            <a:ext cx="10058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3ABA57-0CDB-9249-A1F9-047DE20E44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14393"/>
            <a:ext cx="9144000" cy="1655762"/>
          </a:xfrm>
        </p:spPr>
        <p:txBody>
          <a:bodyPr/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376DC04-A488-B04A-9D80-8AFAB03F4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3357" y="6152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16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52700B-7EB4-9443-BE37-A514561B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8D597D-BF36-CB4C-BB45-7ED79BCBA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DBCF29-34D3-E842-98DF-29B622D96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98EFD0-099C-A749-A52C-4E8BCD186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137A31-CE33-A246-8188-4AD8802B1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C56F74D-E90E-6E4D-B2AF-61DBBD88D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506C9D-DB0F-6A4C-8E98-D179FD1F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2E5C0DD2-2A44-8D49-A21F-37A4DF57D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3357" y="6152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226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43B225-D6F2-9448-9AB0-9C4C4410B511}"/>
              </a:ext>
            </a:extLst>
          </p:cNvPr>
          <p:cNvSpPr/>
          <p:nvPr userDrawn="1"/>
        </p:nvSpPr>
        <p:spPr>
          <a:xfrm>
            <a:off x="5303520" y="2261287"/>
            <a:ext cx="6373615" cy="25949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CE1F38-AEF1-F445-A117-48240388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746" y="2508422"/>
            <a:ext cx="5669692" cy="2150075"/>
          </a:xfrm>
        </p:spPr>
        <p:txBody>
          <a:bodyPr>
            <a:noAutofit/>
          </a:bodyPr>
          <a:lstStyle>
            <a:lvl1pPr algn="r">
              <a:defRPr sz="55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BBF5DEA-7D76-0047-A09D-DD81CD323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A03F6CE0-34AE-D346-833A-3A7B504383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7854" y="925214"/>
            <a:ext cx="4176584" cy="1192383"/>
          </a:xfrm>
        </p:spPr>
        <p:txBody>
          <a:bodyPr>
            <a:normAutofit/>
          </a:bodyPr>
          <a:lstStyle>
            <a:lvl1pPr marL="0" indent="0" algn="r">
              <a:buNone/>
              <a:defRPr sz="2200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366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43B225-D6F2-9448-9AB0-9C4C4410B511}"/>
              </a:ext>
            </a:extLst>
          </p:cNvPr>
          <p:cNvSpPr/>
          <p:nvPr userDrawn="1"/>
        </p:nvSpPr>
        <p:spPr>
          <a:xfrm>
            <a:off x="5303520" y="2261287"/>
            <a:ext cx="6373615" cy="25949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CE1F38-AEF1-F445-A117-48240388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746" y="2508422"/>
            <a:ext cx="5669692" cy="2150075"/>
          </a:xfrm>
        </p:spPr>
        <p:txBody>
          <a:bodyPr>
            <a:noAutofit/>
          </a:bodyPr>
          <a:lstStyle>
            <a:lvl1pPr algn="r">
              <a:defRPr sz="55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BBF5DEA-7D76-0047-A09D-DD81CD323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A03F6CE0-34AE-D346-833A-3A7B504383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7854" y="925214"/>
            <a:ext cx="4176584" cy="1192383"/>
          </a:xfrm>
        </p:spPr>
        <p:txBody>
          <a:bodyPr>
            <a:normAutofit/>
          </a:bodyPr>
          <a:lstStyle>
            <a:lvl1pPr marL="0" indent="0" algn="r">
              <a:buNone/>
              <a:defRPr sz="2200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72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43B225-D6F2-9448-9AB0-9C4C4410B511}"/>
              </a:ext>
            </a:extLst>
          </p:cNvPr>
          <p:cNvSpPr/>
          <p:nvPr userDrawn="1"/>
        </p:nvSpPr>
        <p:spPr>
          <a:xfrm>
            <a:off x="5303520" y="2261287"/>
            <a:ext cx="6373615" cy="25949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CE1F38-AEF1-F445-A117-48240388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746" y="2508422"/>
            <a:ext cx="5669692" cy="2150075"/>
          </a:xfrm>
        </p:spPr>
        <p:txBody>
          <a:bodyPr>
            <a:noAutofit/>
          </a:bodyPr>
          <a:lstStyle>
            <a:lvl1pPr algn="r">
              <a:defRPr sz="55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BBF5DEA-7D76-0047-A09D-DD81CD323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A03F6CE0-34AE-D346-833A-3A7B504383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7854" y="925214"/>
            <a:ext cx="4176584" cy="1192383"/>
          </a:xfrm>
        </p:spPr>
        <p:txBody>
          <a:bodyPr>
            <a:normAutofit/>
          </a:bodyPr>
          <a:lstStyle>
            <a:lvl1pPr marL="0" indent="0" algn="r">
              <a:buNone/>
              <a:defRPr sz="2200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6098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43B225-D6F2-9448-9AB0-9C4C4410B511}"/>
              </a:ext>
            </a:extLst>
          </p:cNvPr>
          <p:cNvSpPr/>
          <p:nvPr userDrawn="1"/>
        </p:nvSpPr>
        <p:spPr>
          <a:xfrm>
            <a:off x="5303520" y="2261287"/>
            <a:ext cx="6373615" cy="25949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CE1F38-AEF1-F445-A117-48240388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746" y="2508422"/>
            <a:ext cx="5669692" cy="2150075"/>
          </a:xfrm>
        </p:spPr>
        <p:txBody>
          <a:bodyPr>
            <a:noAutofit/>
          </a:bodyPr>
          <a:lstStyle>
            <a:lvl1pPr algn="r">
              <a:defRPr sz="55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BBF5DEA-7D76-0047-A09D-DD81CD3231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A03F6CE0-34AE-D346-833A-3A7B504383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7854" y="925214"/>
            <a:ext cx="4176584" cy="1192383"/>
          </a:xfrm>
        </p:spPr>
        <p:txBody>
          <a:bodyPr>
            <a:normAutofit/>
          </a:bodyPr>
          <a:lstStyle>
            <a:lvl1pPr marL="0" indent="0" algn="r">
              <a:buNone/>
              <a:defRPr sz="2200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89684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E177E8-DB2A-FA42-A40C-E0165F599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4BCDADC-0B2B-6E45-96A9-FA841FD56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968" y="1122363"/>
            <a:ext cx="9996616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97398FFC-BB91-E94E-AFAC-F9F1DDA2B5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7968" y="3614394"/>
            <a:ext cx="9996616" cy="1655762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9CAF14B-A93E-9941-A44F-8D04CEF676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45506" y="679674"/>
            <a:ext cx="581540" cy="62030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550F19F-A10A-4D45-9F2E-4C69967F9CA0}"/>
              </a:ext>
            </a:extLst>
          </p:cNvPr>
          <p:cNvCxnSpPr/>
          <p:nvPr userDrawn="1"/>
        </p:nvCxnSpPr>
        <p:spPr>
          <a:xfrm>
            <a:off x="6438259" y="989828"/>
            <a:ext cx="778089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AE7CED0-2FEA-EA4B-8E77-275940AAF08B}"/>
              </a:ext>
            </a:extLst>
          </p:cNvPr>
          <p:cNvCxnSpPr/>
          <p:nvPr userDrawn="1"/>
        </p:nvCxnSpPr>
        <p:spPr>
          <a:xfrm>
            <a:off x="4860713" y="989828"/>
            <a:ext cx="778089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07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E177E8-DB2A-FA42-A40C-E0165F599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4BCDADC-0B2B-6E45-96A9-FA841FD56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968" y="1853883"/>
            <a:ext cx="9996616" cy="2387600"/>
          </a:xfrm>
        </p:spPr>
        <p:txBody>
          <a:bodyPr anchor="b"/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97398FFC-BB91-E94E-AFAC-F9F1DDA2B5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7968" y="4345914"/>
            <a:ext cx="9996616" cy="1655762"/>
          </a:xfrm>
        </p:spPr>
        <p:txBody>
          <a:bodyPr/>
          <a:lstStyle>
            <a:lvl1pPr marL="0" indent="0" algn="ctr">
              <a:buNone/>
              <a:defRPr sz="2400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88E947-F57F-EC4E-A2A2-3B06164E3F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3155" y="43973"/>
            <a:ext cx="5606242" cy="35153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6410348-FD5A-404B-AB9C-AF3B996086E9}"/>
              </a:ext>
            </a:extLst>
          </p:cNvPr>
          <p:cNvSpPr/>
          <p:nvPr userDrawn="1"/>
        </p:nvSpPr>
        <p:spPr>
          <a:xfrm>
            <a:off x="9731829" y="5643154"/>
            <a:ext cx="2116182" cy="874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65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D622D6-E1F8-9C42-9F90-64BE8A57EF17}"/>
              </a:ext>
            </a:extLst>
          </p:cNvPr>
          <p:cNvSpPr/>
          <p:nvPr userDrawn="1"/>
        </p:nvSpPr>
        <p:spPr>
          <a:xfrm>
            <a:off x="9601200" y="5577840"/>
            <a:ext cx="2390503" cy="939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530835-5879-B946-81A5-9E8ED4C49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/>
          </a:blip>
          <a:srcRect l="-14799" r="1" b="6262"/>
          <a:stretch/>
        </p:blipFill>
        <p:spPr>
          <a:xfrm>
            <a:off x="0" y="0"/>
            <a:ext cx="12192000" cy="66367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0DA4F61-C0D8-C74B-BC9D-3C6ED5BCEA5F}"/>
              </a:ext>
            </a:extLst>
          </p:cNvPr>
          <p:cNvSpPr/>
          <p:nvPr userDrawn="1"/>
        </p:nvSpPr>
        <p:spPr>
          <a:xfrm rot="16200000">
            <a:off x="1083796" y="-1083800"/>
            <a:ext cx="6636775" cy="8804368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75"/>
              </a:spcBef>
            </a:pPr>
            <a:endParaRPr lang="en-US" sz="1500" b="1" dirty="0">
              <a:latin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E177E8-DB2A-FA42-A40C-E0165F5992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5FF6E3A-AAA7-EE4B-B36E-B0A182D9F024}"/>
              </a:ext>
            </a:extLst>
          </p:cNvPr>
          <p:cNvSpPr/>
          <p:nvPr userDrawn="1"/>
        </p:nvSpPr>
        <p:spPr>
          <a:xfrm>
            <a:off x="0" y="2991394"/>
            <a:ext cx="12192000" cy="2207623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94BCDADC-0B2B-6E45-96A9-FA841FD56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9590" y="1853883"/>
            <a:ext cx="9996616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97398FFC-BB91-E94E-AFAC-F9F1DDA2B5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7968" y="4345914"/>
            <a:ext cx="9996616" cy="1655762"/>
          </a:xfrm>
        </p:spPr>
        <p:txBody>
          <a:bodyPr/>
          <a:lstStyle>
            <a:lvl1pPr marL="0" indent="0" algn="l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88E947-F57F-EC4E-A2A2-3B06164E3F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50077" y="-316604"/>
            <a:ext cx="5806854" cy="364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91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Photo - Memori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B245A-E6B5-144B-A75F-AA453C80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502" y="365125"/>
            <a:ext cx="686829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43A7BBC-3AAA-2244-8523-AFE62A83EA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63496F2E-3D9E-BA40-A28E-2041BA66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1" y="1864756"/>
            <a:ext cx="6868297" cy="36340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9877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F3B423-D778-EF4D-AAFD-5272F5592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B205E5-D1C4-8447-95FA-B806579D4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A835DE-4A87-E142-A08B-46B5CD1A7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39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7E4EBA-5951-A941-A4CA-9F25031FF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9023"/>
          <a:stretch/>
        </p:blipFill>
        <p:spPr>
          <a:xfrm>
            <a:off x="1" y="0"/>
            <a:ext cx="4031226" cy="6646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B245A-E6B5-144B-A75F-AA453C80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502" y="365125"/>
            <a:ext cx="686829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43A7BBC-3AAA-2244-8523-AFE62A83EA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63496F2E-3D9E-BA40-A28E-2041BA66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1" y="1864756"/>
            <a:ext cx="6868297" cy="36340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5926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ird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5D3542-F362-2140-8C5D-D25F8E62F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816" t="5071" r="42488" b="11698"/>
          <a:stretch/>
        </p:blipFill>
        <p:spPr>
          <a:xfrm>
            <a:off x="0" y="0"/>
            <a:ext cx="4036423" cy="6646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B245A-E6B5-144B-A75F-AA453C80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502" y="365125"/>
            <a:ext cx="686829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43A7BBC-3AAA-2244-8523-AFE62A83EA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63496F2E-3D9E-BA40-A28E-2041BA66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1" y="1864756"/>
            <a:ext cx="6868297" cy="36340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610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ird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9B7509-F9EC-3440-B205-9C14F3B373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218" r="4772"/>
          <a:stretch/>
        </p:blipFill>
        <p:spPr>
          <a:xfrm>
            <a:off x="0" y="0"/>
            <a:ext cx="4031226" cy="66441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B245A-E6B5-144B-A75F-AA453C80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502" y="365125"/>
            <a:ext cx="686829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43A7BBC-3AAA-2244-8523-AFE62A83EA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63496F2E-3D9E-BA40-A28E-2041BA66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1" y="1864756"/>
            <a:ext cx="6868297" cy="36340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789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A6DBB5F-55B4-D847-BA6D-368DA81FB4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D6738A-9EB7-7042-8059-2E55BD921D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3827" y="1841500"/>
            <a:ext cx="10231395" cy="32861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</a:lstStyle>
          <a:p>
            <a:pPr lvl="0"/>
            <a:r>
              <a:rPr lang="en-US" dirty="0"/>
              <a:t>Statistic or quote here</a:t>
            </a:r>
          </a:p>
        </p:txBody>
      </p:sp>
    </p:spTree>
    <p:extLst>
      <p:ext uri="{BB962C8B-B14F-4D97-AF65-F5344CB8AC3E}">
        <p14:creationId xmlns:p14="http://schemas.microsoft.com/office/powerpoint/2010/main" val="2284281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2CCBE6-656E-9648-B434-22EE0CA9D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0C727CF-AAA8-BD45-82B7-43677065AB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204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A11410D-C9D1-8C48-A68F-FB6AC826DC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xmlns="" id="{40095D38-CAAE-3E43-B04D-7553DC437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35676" y="1841500"/>
            <a:ext cx="5140410" cy="32861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500"/>
            </a:lvl1pPr>
          </a:lstStyle>
          <a:p>
            <a:pPr lvl="0"/>
            <a:r>
              <a:rPr lang="en-US" dirty="0"/>
              <a:t>Statistic or quote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E058F4D-A936-E347-92A6-5D1FBC20B7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0786" y="1372158"/>
            <a:ext cx="4941888" cy="40274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1058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10CAD2-24BC-B44B-A55B-5C75452F9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E601717-6A5E-DD41-B60E-0FDED65C06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4EF1C67E-B7A1-BB47-9A3B-C6FC913CD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77112"/>
            <a:ext cx="10515598" cy="36340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3403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1AF1C-439A-DD49-AB58-2A2AAC046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3101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F7A782E-CF9A-AB48-96CC-EC0BED987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B494595B-2A85-A24A-90A6-2283EC902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4755"/>
            <a:ext cx="6131011" cy="39923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A6DCE8-1B06-7340-8CC8-7735874099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6706327" y="511220"/>
            <a:ext cx="6374804" cy="3360866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58B6F828-7E69-7848-940F-E527FAB3D1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13296" y="1099752"/>
            <a:ext cx="3360866" cy="38770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Statistic or quote here</a:t>
            </a:r>
          </a:p>
        </p:txBody>
      </p:sp>
    </p:spTree>
    <p:extLst>
      <p:ext uri="{BB962C8B-B14F-4D97-AF65-F5344CB8AC3E}">
        <p14:creationId xmlns:p14="http://schemas.microsoft.com/office/powerpoint/2010/main" val="3060726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CBC365-0367-6F48-8B0E-10431130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302348-C5D3-E746-B1AD-ED8B9814DB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29F2223-6A0C-FE49-97B2-57971580F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B0824F-3616-824E-BFF9-0F78818B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8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B68DC-DBDF-284B-92C0-596E546FE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519F6B0-B82F-F141-94B9-1C15973A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0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694C32-87D2-CB48-B07A-2D2EDBED2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093"/>
          <a:stretch/>
        </p:blipFill>
        <p:spPr>
          <a:xfrm>
            <a:off x="3440694" y="0"/>
            <a:ext cx="8751306" cy="66367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97382D-A03B-2E4D-8A84-CB830357D175}"/>
              </a:ext>
            </a:extLst>
          </p:cNvPr>
          <p:cNvSpPr/>
          <p:nvPr userDrawn="1"/>
        </p:nvSpPr>
        <p:spPr>
          <a:xfrm rot="16200000">
            <a:off x="1451487" y="52913"/>
            <a:ext cx="6636775" cy="6530943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75"/>
              </a:spcBef>
            </a:pPr>
            <a:endParaRPr lang="en-US" sz="1500" b="1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B68DC-DBDF-284B-92C0-596E546F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77697" cy="22010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519F6B0-B82F-F141-94B9-1C15973A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566DCD8D-29FA-AE40-BE95-151BA519F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55817"/>
            <a:ext cx="5181600" cy="37211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127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27CA46-CCA8-A24C-A8B3-D4E7D6BCBB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6840" y="0"/>
            <a:ext cx="9955160" cy="66367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97382D-A03B-2E4D-8A84-CB830357D175}"/>
              </a:ext>
            </a:extLst>
          </p:cNvPr>
          <p:cNvSpPr/>
          <p:nvPr userDrawn="1"/>
        </p:nvSpPr>
        <p:spPr>
          <a:xfrm rot="16200000">
            <a:off x="1451487" y="52913"/>
            <a:ext cx="6636775" cy="6530943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75"/>
              </a:spcBef>
            </a:pPr>
            <a:endParaRPr lang="en-US" sz="1500" b="1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B68DC-DBDF-284B-92C0-596E546F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77697" cy="22010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519F6B0-B82F-F141-94B9-1C15973A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D19DADF-57D2-2F40-B489-E1703982B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55817"/>
            <a:ext cx="5181600" cy="37211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998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484DA0-2CE1-3240-9B48-EF24CD786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6308"/>
          <a:stretch/>
        </p:blipFill>
        <p:spPr>
          <a:xfrm>
            <a:off x="3869543" y="-3"/>
            <a:ext cx="8331608" cy="66367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97382D-A03B-2E4D-8A84-CB830357D175}"/>
              </a:ext>
            </a:extLst>
          </p:cNvPr>
          <p:cNvSpPr/>
          <p:nvPr userDrawn="1"/>
        </p:nvSpPr>
        <p:spPr>
          <a:xfrm rot="16200000">
            <a:off x="1451487" y="52913"/>
            <a:ext cx="6636775" cy="6530943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75"/>
              </a:spcBef>
            </a:pPr>
            <a:endParaRPr lang="en-US" sz="1500" b="1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B68DC-DBDF-284B-92C0-596E546F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77697" cy="22010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519F6B0-B82F-F141-94B9-1C15973A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565C56B-BA0B-7D48-A737-3B925457E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55817"/>
            <a:ext cx="5181600" cy="37211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879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7AC91C-754B-E74C-8507-48886C67F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0578"/>
          <a:stretch/>
        </p:blipFill>
        <p:spPr>
          <a:xfrm>
            <a:off x="5277531" y="-3"/>
            <a:ext cx="6914469" cy="66486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97382D-A03B-2E4D-8A84-CB830357D175}"/>
              </a:ext>
            </a:extLst>
          </p:cNvPr>
          <p:cNvSpPr/>
          <p:nvPr userDrawn="1"/>
        </p:nvSpPr>
        <p:spPr>
          <a:xfrm rot="16200000">
            <a:off x="2325362" y="-820963"/>
            <a:ext cx="6636775" cy="8278694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1" rIns="68580" bIns="3429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75"/>
              </a:spcBef>
            </a:pPr>
            <a:endParaRPr lang="en-US" sz="1500" b="1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B68DC-DBDF-284B-92C0-596E546F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77697" cy="22010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519F6B0-B82F-F141-94B9-1C15973A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0565C56B-BA0B-7D48-A737-3B925457E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55817"/>
            <a:ext cx="5181600" cy="372114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434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50E146-D6A7-474F-A8E4-430FAF2D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3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A354FD2-6C30-2243-9719-7B39B849B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BD00CD-778A-5E43-B86E-F50C07BD3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B3556E-50D5-BE41-856C-E5FF80861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3357" y="6152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5DF87-9D90-3248-AFE5-B9D40E245B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0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71" r:id="rId5"/>
    <p:sldLayoutId id="2147483672" r:id="rId6"/>
    <p:sldLayoutId id="2147483673" r:id="rId7"/>
    <p:sldLayoutId id="2147483677" r:id="rId8"/>
    <p:sldLayoutId id="2147483655" r:id="rId9"/>
    <p:sldLayoutId id="2147483656" r:id="rId10"/>
    <p:sldLayoutId id="2147483657" r:id="rId11"/>
    <p:sldLayoutId id="2147483658" r:id="rId12"/>
    <p:sldLayoutId id="2147483674" r:id="rId13"/>
    <p:sldLayoutId id="2147483675" r:id="rId14"/>
    <p:sldLayoutId id="2147483676" r:id="rId15"/>
    <p:sldLayoutId id="2147483665" r:id="rId16"/>
    <p:sldLayoutId id="2147483678" r:id="rId17"/>
    <p:sldLayoutId id="2147483679" r:id="rId18"/>
    <p:sldLayoutId id="2147483660" r:id="rId19"/>
    <p:sldLayoutId id="2147483667" r:id="rId20"/>
    <p:sldLayoutId id="2147483668" r:id="rId21"/>
    <p:sldLayoutId id="2147483669" r:id="rId22"/>
    <p:sldLayoutId id="2147483661" r:id="rId23"/>
    <p:sldLayoutId id="2147483662" r:id="rId24"/>
    <p:sldLayoutId id="2147483663" r:id="rId25"/>
    <p:sldLayoutId id="2147483664" r:id="rId26"/>
    <p:sldLayoutId id="2147483666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Ohio Solid Organ Transplant Consortium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3200" dirty="0"/>
          </a:p>
          <a:p>
            <a:r>
              <a:rPr lang="en-US" sz="3200" dirty="0"/>
              <a:t>October 23, 2020</a:t>
            </a:r>
          </a:p>
        </p:txBody>
      </p:sp>
    </p:spTree>
    <p:extLst>
      <p:ext uri="{BB962C8B-B14F-4D97-AF65-F5344CB8AC3E}">
        <p14:creationId xmlns:p14="http://schemas.microsoft.com/office/powerpoint/2010/main" val="219382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010" y="2192107"/>
            <a:ext cx="7038691" cy="2150075"/>
          </a:xfrm>
        </p:spPr>
        <p:txBody>
          <a:bodyPr/>
          <a:lstStyle/>
          <a:p>
            <a:r>
              <a:rPr lang="en-US" sz="4800" dirty="0"/>
              <a:t>Organ Donation in the time of COVID-19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819117" y="4304869"/>
            <a:ext cx="4176584" cy="11923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Kent Holloway</a:t>
            </a:r>
          </a:p>
          <a:p>
            <a:r>
              <a:rPr lang="en-US" dirty="0"/>
              <a:t>Chief Executive Officer</a:t>
            </a:r>
          </a:p>
          <a:p>
            <a:r>
              <a:rPr lang="en-US" dirty="0"/>
              <a:t>Lifeline of Ohio</a:t>
            </a:r>
          </a:p>
        </p:txBody>
      </p:sp>
    </p:spTree>
    <p:extLst>
      <p:ext uri="{BB962C8B-B14F-4D97-AF65-F5344CB8AC3E}">
        <p14:creationId xmlns:p14="http://schemas.microsoft.com/office/powerpoint/2010/main" val="17778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7E8E14-2DC9-444B-BB56-EDAEF6AAD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March,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4E6801-1A60-0742-A482-A23750427C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C0E3B6-67DB-C945-BCB1-F01C02805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Each OPO Immediately Converted to Remote Work.</a:t>
            </a:r>
          </a:p>
          <a:p>
            <a:pPr marL="0" indent="0">
              <a:buNone/>
            </a:pPr>
            <a:r>
              <a:rPr lang="en-US" dirty="0"/>
              <a:t>Hospital Access Varied:  We Adjusted.</a:t>
            </a:r>
          </a:p>
          <a:p>
            <a:pPr marL="0" indent="0">
              <a:buNone/>
            </a:pPr>
            <a:r>
              <a:rPr lang="en-US" dirty="0"/>
              <a:t>PPE was Difficult to Acquire Initially</a:t>
            </a:r>
          </a:p>
          <a:p>
            <a:pPr marL="0" indent="0">
              <a:buNone/>
            </a:pPr>
            <a:r>
              <a:rPr lang="en-US" dirty="0"/>
              <a:t>Testing for COVID-19 was initially non-existent</a:t>
            </a:r>
          </a:p>
        </p:txBody>
      </p:sp>
    </p:spTree>
    <p:extLst>
      <p:ext uri="{BB962C8B-B14F-4D97-AF65-F5344CB8AC3E}">
        <p14:creationId xmlns:p14="http://schemas.microsoft.com/office/powerpoint/2010/main" val="3123063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March, 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Cleveland OPO and Cincinnati OPO experienced several donation rule-outs due to COVID-19</a:t>
            </a:r>
          </a:p>
          <a:p>
            <a:r>
              <a:rPr lang="en-US" dirty="0"/>
              <a:t>Organ Placement was at times difficult</a:t>
            </a:r>
          </a:p>
          <a:p>
            <a:r>
              <a:rPr lang="en-US" dirty="0"/>
              <a:t>Approaching Families for authorization for donation difficult due to non-visitation orders</a:t>
            </a:r>
          </a:p>
          <a:p>
            <a:r>
              <a:rPr lang="en-US" dirty="0"/>
              <a:t>All in-person Outreach events have been cancelled until further notice.  Many Events held virtually.</a:t>
            </a:r>
          </a:p>
        </p:txBody>
      </p:sp>
    </p:spTree>
    <p:extLst>
      <p:ext uri="{BB962C8B-B14F-4D97-AF65-F5344CB8AC3E}">
        <p14:creationId xmlns:p14="http://schemas.microsoft.com/office/powerpoint/2010/main" val="1134113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7E8E14-2DC9-444B-BB56-EDAEF6AAD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57" y="279400"/>
            <a:ext cx="6131011" cy="1325563"/>
          </a:xfrm>
        </p:spPr>
        <p:txBody>
          <a:bodyPr/>
          <a:lstStyle/>
          <a:p>
            <a:r>
              <a:rPr lang="en-US" dirty="0"/>
              <a:t>Moving to Year’s End…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C0E3B6-67DB-C945-BCB1-F01C02805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57" y="1609429"/>
            <a:ext cx="6916015" cy="48012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 Two OPOs are experiencing a double digit increase in organ donation.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Two OPOs are expecting a donation year outcome similar to 2019.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tx1"/>
                </a:solidFill>
              </a:rPr>
              <a:t>We still do not have offices open to the public and continue to have staff working remotely with some in-office work.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4E6801-1A60-0742-A482-A23750427C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8213296" y="1351128"/>
            <a:ext cx="3360866" cy="3625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5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Current State:  October, 2020</a:t>
            </a:r>
          </a:p>
        </p:txBody>
      </p:sp>
    </p:spTree>
    <p:extLst>
      <p:ext uri="{BB962C8B-B14F-4D97-AF65-F5344CB8AC3E}">
        <p14:creationId xmlns:p14="http://schemas.microsoft.com/office/powerpoint/2010/main" val="3949286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t>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9513" y="1371600"/>
            <a:ext cx="5626443" cy="45647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STATE OUTCOMES Q3:</a:t>
            </a:r>
          </a:p>
          <a:p>
            <a:pPr>
              <a:buFontTx/>
              <a:buChar char="-"/>
            </a:pPr>
            <a:r>
              <a:rPr lang="en-US" dirty="0"/>
              <a:t>There is a 37% increase in overdose cases over 2019.</a:t>
            </a:r>
          </a:p>
          <a:p>
            <a:pPr>
              <a:buFontTx/>
              <a:buChar char="-"/>
            </a:pPr>
            <a:r>
              <a:rPr lang="en-US" dirty="0"/>
              <a:t>There is a 60% increase in DCD donors over 2019.</a:t>
            </a:r>
          </a:p>
          <a:p>
            <a:pPr>
              <a:buFontTx/>
              <a:buChar char="-"/>
            </a:pPr>
            <a:r>
              <a:rPr lang="en-US" dirty="0"/>
              <a:t>Overall 17% increase in organ donors with a 13.5% increase in organs transplanted.</a:t>
            </a:r>
          </a:p>
          <a:p>
            <a:pPr>
              <a:buFontTx/>
              <a:buChar char="-"/>
            </a:pPr>
            <a:r>
              <a:rPr lang="en-US" dirty="0"/>
              <a:t>29 liver discards compared to 9 discards for the state in 2019 Q3.</a:t>
            </a:r>
          </a:p>
        </p:txBody>
      </p:sp>
    </p:spTree>
    <p:extLst>
      <p:ext uri="{BB962C8B-B14F-4D97-AF65-F5344CB8AC3E}">
        <p14:creationId xmlns:p14="http://schemas.microsoft.com/office/powerpoint/2010/main" val="3364492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t>7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Most See How We Currently Staff and Conduct Our Work Unchanged into 2021.</a:t>
            </a:r>
          </a:p>
        </p:txBody>
      </p:sp>
    </p:spTree>
    <p:extLst>
      <p:ext uri="{BB962C8B-B14F-4D97-AF65-F5344CB8AC3E}">
        <p14:creationId xmlns:p14="http://schemas.microsoft.com/office/powerpoint/2010/main" val="1245382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5DF87-9D90-3248-AFE5-B9D40E245BC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60034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F2B57"/>
      </a:dk2>
      <a:lt2>
        <a:srgbClr val="E7E6E6"/>
      </a:lt2>
      <a:accent1>
        <a:srgbClr val="ABC4E1"/>
      </a:accent1>
      <a:accent2>
        <a:srgbClr val="B3D284"/>
      </a:accent2>
      <a:accent3>
        <a:srgbClr val="1F2C58"/>
      </a:accent3>
      <a:accent4>
        <a:srgbClr val="F3F8FA"/>
      </a:accent4>
      <a:accent5>
        <a:srgbClr val="E6F0D8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8CE69FB1192B40B8476D760FAC1F48" ma:contentTypeVersion="4" ma:contentTypeDescription="Create a new document." ma:contentTypeScope="" ma:versionID="a891253926ae466b59f0dbe124b53246">
  <xsd:schema xmlns:xsd="http://www.w3.org/2001/XMLSchema" xmlns:xs="http://www.w3.org/2001/XMLSchema" xmlns:p="http://schemas.microsoft.com/office/2006/metadata/properties" xmlns:ns2="883600c8-979a-4f38-af0d-bc8ba7708d9a" xmlns:ns3="e36e2e43-e5a2-49c6-afac-d3d566e227b3" targetNamespace="http://schemas.microsoft.com/office/2006/metadata/properties" ma:root="true" ma:fieldsID="9e245a5f579ab3a2caa2294c166ab276" ns2:_="" ns3:_="">
    <xsd:import namespace="883600c8-979a-4f38-af0d-bc8ba7708d9a"/>
    <xsd:import namespace="e36e2e43-e5a2-49c6-afac-d3d566e227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3600c8-979a-4f38-af0d-bc8ba7708d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e2e43-e5a2-49c6-afac-d3d566e227b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C9EA3A-187C-4AAD-9787-82FDF7825E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B7FCFE-7CE9-4A8B-90C1-8CF8D1604B4A}">
  <ds:schemaRefs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e36e2e43-e5a2-49c6-afac-d3d566e227b3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883600c8-979a-4f38-af0d-bc8ba7708d9a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3B71AC1-91E1-4569-9D86-647E82590A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3600c8-979a-4f38-af0d-bc8ba7708d9a"/>
    <ds:schemaRef ds:uri="e36e2e43-e5a2-49c6-afac-d3d566e227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12182</TotalTime>
  <Words>195</Words>
  <Application>Microsoft Office PowerPoint</Application>
  <PresentationFormat>Custom</PresentationFormat>
  <Paragraphs>42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Ohio Solid Organ Transplant Consortium</vt:lpstr>
      <vt:lpstr>Organ Donation in the time of COVID-19</vt:lpstr>
      <vt:lpstr>March, 2020</vt:lpstr>
      <vt:lpstr>March, 2020</vt:lpstr>
      <vt:lpstr>Moving to Year’s End…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Kara Wellman</dc:creator>
  <cp:lastModifiedBy>Jennifer</cp:lastModifiedBy>
  <cp:revision>108</cp:revision>
  <cp:lastPrinted>2020-03-26T17:20:11Z</cp:lastPrinted>
  <dcterms:created xsi:type="dcterms:W3CDTF">2019-06-11T19:38:17Z</dcterms:created>
  <dcterms:modified xsi:type="dcterms:W3CDTF">2020-10-20T14:21:29Z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0x010100348CE69FB1192B40B8476D760FAC1F48</vt:lpwstr>
  </property>
</Properties>
</file>